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1" r:id="rId2"/>
    <p:sldId id="274" r:id="rId3"/>
    <p:sldId id="273" r:id="rId4"/>
    <p:sldId id="260" r:id="rId5"/>
    <p:sldId id="261" r:id="rId6"/>
    <p:sldId id="338" r:id="rId7"/>
    <p:sldId id="263" r:id="rId8"/>
    <p:sldId id="331" r:id="rId9"/>
    <p:sldId id="333" r:id="rId10"/>
    <p:sldId id="339" r:id="rId11"/>
    <p:sldId id="334" r:id="rId12"/>
    <p:sldId id="264" r:id="rId13"/>
    <p:sldId id="318" r:id="rId14"/>
    <p:sldId id="330" r:id="rId15"/>
    <p:sldId id="337" r:id="rId16"/>
    <p:sldId id="259" r:id="rId17"/>
    <p:sldId id="319" r:id="rId18"/>
    <p:sldId id="322" r:id="rId19"/>
    <p:sldId id="268" r:id="rId20"/>
    <p:sldId id="320" r:id="rId21"/>
    <p:sldId id="308" r:id="rId22"/>
    <p:sldId id="309" r:id="rId23"/>
    <p:sldId id="310" r:id="rId24"/>
    <p:sldId id="311" r:id="rId25"/>
    <p:sldId id="312" r:id="rId26"/>
    <p:sldId id="313" r:id="rId27"/>
    <p:sldId id="266" r:id="rId28"/>
    <p:sldId id="321" r:id="rId29"/>
    <p:sldId id="317" r:id="rId30"/>
    <p:sldId id="323" r:id="rId31"/>
    <p:sldId id="316" r:id="rId32"/>
    <p:sldId id="314" r:id="rId33"/>
    <p:sldId id="324" r:id="rId34"/>
    <p:sldId id="325" r:id="rId35"/>
    <p:sldId id="329" r:id="rId36"/>
    <p:sldId id="326" r:id="rId37"/>
    <p:sldId id="336" r:id="rId38"/>
    <p:sldId id="340" r:id="rId39"/>
    <p:sldId id="267" r:id="rId40"/>
    <p:sldId id="341" r:id="rId41"/>
    <p:sldId id="32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E08954-637A-49AE-889D-6D06FF81FD3F}">
          <p14:sldIdLst>
            <p14:sldId id="271"/>
            <p14:sldId id="274"/>
            <p14:sldId id="273"/>
            <p14:sldId id="260"/>
            <p14:sldId id="261"/>
            <p14:sldId id="338"/>
            <p14:sldId id="263"/>
            <p14:sldId id="331"/>
            <p14:sldId id="333"/>
            <p14:sldId id="339"/>
            <p14:sldId id="334"/>
            <p14:sldId id="264"/>
            <p14:sldId id="318"/>
            <p14:sldId id="330"/>
            <p14:sldId id="337"/>
            <p14:sldId id="259"/>
            <p14:sldId id="319"/>
            <p14:sldId id="322"/>
            <p14:sldId id="268"/>
            <p14:sldId id="320"/>
            <p14:sldId id="308"/>
            <p14:sldId id="309"/>
            <p14:sldId id="310"/>
            <p14:sldId id="311"/>
            <p14:sldId id="312"/>
            <p14:sldId id="313"/>
            <p14:sldId id="266"/>
            <p14:sldId id="321"/>
            <p14:sldId id="317"/>
            <p14:sldId id="323"/>
            <p14:sldId id="316"/>
            <p14:sldId id="314"/>
            <p14:sldId id="324"/>
            <p14:sldId id="325"/>
            <p14:sldId id="329"/>
            <p14:sldId id="326"/>
            <p14:sldId id="336"/>
            <p14:sldId id="340"/>
            <p14:sldId id="267"/>
            <p14:sldId id="341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C8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2DB91-FD50-4B84-AA41-B8F5CEF68842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BBD28-3541-4E58-A0CD-DC23275B0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3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933F-E354-45EB-AE49-9261C99C7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AD6D6-3888-4722-8754-12221A3BF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3B4D4-9EC2-4963-B30B-085A8304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7CF7B-8500-4BD8-AE7A-79C313862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F5744-08A2-4AA4-B4AD-2B7D8428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69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EA91D-9F3F-4282-95E8-D13464AE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7C13B-93E0-4877-A53F-A841BD05F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6C3C7-E1A2-4986-A5CB-662896549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9FB42-2C06-4174-A5B2-1760E36F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933CD-C991-4A3B-959E-E10925E4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2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B57D2-B804-44A4-93D0-40DE8154C2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84FC9-94D7-4359-9C06-7C1074A7F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F701B-0B1B-4C3C-8C70-CDFA890C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CDB7A-BF6D-445E-8A5F-92EBFC0A0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E087C-7DC8-4F8E-9429-CA533611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35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608030"/>
            <a:ext cx="12192000" cy="17890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1176" y="2864067"/>
            <a:ext cx="10956897" cy="699645"/>
          </a:xfrm>
        </p:spPr>
        <p:txBody>
          <a:bodyPr>
            <a:noAutofit/>
          </a:bodyPr>
          <a:lstStyle>
            <a:lvl1pPr algn="l">
              <a:defRPr sz="4800" b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Main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1176" y="3675030"/>
            <a:ext cx="7878762" cy="6107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 spc="-100" baseline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Sub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85029" y="46845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54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BFD6-F9C1-4A3E-AD19-5EDFE9B3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96EA4-F49A-441E-917B-C54ABD79F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062D1-FC30-4AEB-824E-30CF7D61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C7FEB-284F-476D-BA25-700172B07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DF8CD-9D2D-47CC-8364-D1F2EBE2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5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33CC-0402-4EA2-87C7-63C8A23F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CC729-4C0F-4C01-80A2-9EC3A524F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D3F58-EC73-406E-BFDF-EA2F00AA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98733-D082-4EC3-985C-4DFAA1A98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CEF3-44C3-4E5D-8FEB-33F1BCEA5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0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7608-265E-4483-AB60-467AEC37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EBD26-7015-4D10-BC40-B02C7B38F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4ACAC-5701-4796-95AB-F121A8CA0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22CA-9811-4C13-8299-ED7695D08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3F31D-E163-4997-A897-A6A247A9B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7CEE1-9CE5-48A5-9247-AF00C3B5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17E2D-22D6-4F32-B9F8-45E0B268C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EC641-CB45-48D1-8B3B-E6CB87A67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B5F00-799A-4513-AC8A-0B3319311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C362A-1780-498B-99BF-3C06B4BBF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391B2C-278E-4F51-963C-AE0930BB5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BF9EB-8083-48CA-BF93-A9735F45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06057-FEF3-47F5-8189-5C323262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C7474-6716-40C8-945E-422476F8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45F2-93FC-49DD-9B1F-35AB8BE9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BF79D-E214-4047-AF84-028177BF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C1E4C-815D-4269-860A-334B0CEB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96C8D-D1AA-456E-8D39-B0BD1C05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C4AD3B-CA3A-4EC0-AA81-99CB21E80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E8BB6-2856-4202-85C7-D90220F8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53C8B-C6DD-4E21-BE94-569B502B5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1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F517-65EC-4472-BB00-42C89D34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CECE2-6C5B-48DA-8CAB-7501E12C6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D608F-740D-438E-86DE-EB60B8C4C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454B1-63AF-4CD7-93E6-EB52DE39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DC7EC-AD47-493B-A03E-55CBD84C6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F02D3-640A-4591-89D9-401687A5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6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63AD-DEB4-42A6-94FD-47D422B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EECB4-0443-466C-B344-D9B11F31A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F22F7-C579-4910-A4A5-D93BA856E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AF816-3471-47A1-B310-C50F2E5B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27EF7-1BE0-42E0-850A-200DA5169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A3D93-6274-4BDB-89BE-8D170B60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FEB48B-52AD-4BEF-8137-A25609DF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0397F-8C54-48E7-9BB1-34D8AFCEB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59405-84AA-4BA7-9D3F-A67E789690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739BA-87BE-472A-B82F-CD644F74410D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DF3E4-31CB-4D2B-90D3-98FA40155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38B0-C19A-4568-8B0F-037A62DBA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7DB35-1FB5-4C93-89AA-7840B659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ackillustrations.com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nyldns.io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jo.target.com/" TargetMode="Externa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trevolution.com/forum-paper-download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opsenterprise/2017-San-Francisco/blob/master/WEDNESDAY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opsenterprise/2017-San-Francisco/blob/master/WEDNESDAY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illustrations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illustration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illustration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illustrations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nyldns.io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lackillustration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hyperlink" Target="https://www.blackillustrations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47938D-ECED-40D8-A43E-A791F07D2D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room&#10;&#10;Description automatically generated">
            <a:extLst>
              <a:ext uri="{FF2B5EF4-FFF2-40B4-BE49-F238E27FC236}">
                <a16:creationId xmlns:a16="http://schemas.microsoft.com/office/drawing/2014/main" id="{385CB5C1-9780-4928-80B0-5A9518C9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04" y="783166"/>
            <a:ext cx="5291667" cy="5291667"/>
          </a:xfrm>
          <a:prstGeom prst="rect">
            <a:avLst/>
          </a:prstGeom>
        </p:spPr>
      </p:pic>
      <p:pic>
        <p:nvPicPr>
          <p:cNvPr id="17" name="Picture 2" descr="Image result for Sky logo images">
            <a:extLst>
              <a:ext uri="{FF2B5EF4-FFF2-40B4-BE49-F238E27FC236}">
                <a16:creationId xmlns:a16="http://schemas.microsoft.com/office/drawing/2014/main" id="{AAD59610-8158-4E79-89DC-8721D0FF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347" y="1942349"/>
            <a:ext cx="1755800" cy="124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Image result for vinyldns logo images">
            <a:extLst>
              <a:ext uri="{FF2B5EF4-FFF2-40B4-BE49-F238E27FC236}">
                <a16:creationId xmlns:a16="http://schemas.microsoft.com/office/drawing/2014/main" id="{EC8D431E-E97B-4C72-BA68-F16D8E108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69" y="1349761"/>
            <a:ext cx="775979" cy="77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Open source - Free logo icons">
            <a:extLst>
              <a:ext uri="{FF2B5EF4-FFF2-40B4-BE49-F238E27FC236}">
                <a16:creationId xmlns:a16="http://schemas.microsoft.com/office/drawing/2014/main" id="{60463C67-EC60-4C12-8808-7C70770F6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844" y="2795978"/>
            <a:ext cx="633021" cy="63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eploy RapidMiner Server - RapidMiner Documentation">
            <a:extLst>
              <a:ext uri="{FF2B5EF4-FFF2-40B4-BE49-F238E27FC236}">
                <a16:creationId xmlns:a16="http://schemas.microsoft.com/office/drawing/2014/main" id="{BCD79869-2C76-48B6-9117-5EBD2956B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279" y="3956279"/>
            <a:ext cx="1284153" cy="128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4EEA52-741C-40D1-8B92-6BBEE255A370}"/>
              </a:ext>
            </a:extLst>
          </p:cNvPr>
          <p:cNvSpPr txBox="1"/>
          <p:nvPr/>
        </p:nvSpPr>
        <p:spPr>
          <a:xfrm>
            <a:off x="10313581" y="1010093"/>
            <a:ext cx="12698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London, UK</a:t>
            </a:r>
          </a:p>
        </p:txBody>
      </p:sp>
      <p:pic>
        <p:nvPicPr>
          <p:cNvPr id="5124" name="Picture 4" descr="Pro/Con: Should Lawrence Township adopt eLearning days during snow ...">
            <a:extLst>
              <a:ext uri="{FF2B5EF4-FFF2-40B4-BE49-F238E27FC236}">
                <a16:creationId xmlns:a16="http://schemas.microsoft.com/office/drawing/2014/main" id="{CACB6AF3-C5E3-4AAB-A222-E443F7B8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480" y="2125740"/>
            <a:ext cx="1602606" cy="15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5BE2FD-9F4B-49FF-ADF8-6B2ECC8D8974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71F347-6BEB-498E-A3B3-A9FFDAFAC39C}"/>
              </a:ext>
            </a:extLst>
          </p:cNvPr>
          <p:cNvSpPr/>
          <p:nvPr/>
        </p:nvSpPr>
        <p:spPr>
          <a:xfrm>
            <a:off x="8334598" y="6272088"/>
            <a:ext cx="3576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https://www.blackillustrations.com/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9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56EF96-9F31-4350-9B0F-77A205B8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23" y="97070"/>
            <a:ext cx="10199354" cy="5925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4351992" y="6159950"/>
            <a:ext cx="371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https://www.vinyldns.io/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65F0-60EA-4125-AFEC-1A68B554260D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6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374143" y="2245596"/>
            <a:ext cx="1120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The Dojo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The Comcast Dojo</a:t>
            </a:r>
            <a:r>
              <a:rPr lang="en-US" dirty="0"/>
              <a:t> is an </a:t>
            </a:r>
            <a:r>
              <a:rPr lang="en-US" i="1" dirty="0"/>
              <a:t>“upskilling program”</a:t>
            </a:r>
            <a:r>
              <a:rPr lang="en-US" dirty="0"/>
              <a:t> that is designed to be an </a:t>
            </a:r>
            <a:r>
              <a:rPr lang="en-US" b="1" dirty="0"/>
              <a:t>immersive learning experience</a:t>
            </a:r>
            <a:r>
              <a:rPr lang="en-US" dirty="0"/>
              <a:t> where full-stack teams come together to learn modern </a:t>
            </a:r>
            <a:r>
              <a:rPr lang="en-US" b="1" dirty="0"/>
              <a:t>engineering, product, and agile practices</a:t>
            </a:r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564CA-07B9-4A86-87D5-8CD44BE17173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5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School Building Icon, PNG ClipArt Image | IconBug.com">
            <a:extLst>
              <a:ext uri="{FF2B5EF4-FFF2-40B4-BE49-F238E27FC236}">
                <a16:creationId xmlns:a16="http://schemas.microsoft.com/office/drawing/2014/main" id="{731EAC41-ECD6-4529-B875-6C6BB0989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568" y="167289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6" name="Picture 4" descr="Office building Icon | Vista Artistic Iconset | Lokas Software">
            <a:extLst>
              <a:ext uri="{FF2B5EF4-FFF2-40B4-BE49-F238E27FC236}">
                <a16:creationId xmlns:a16="http://schemas.microsoft.com/office/drawing/2014/main" id="{5500E33C-9262-4FD6-B1F5-01C04505C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3" y="1730043"/>
            <a:ext cx="3209544" cy="320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E1DC2C-C66F-44FA-8B3E-42ED8BBD1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2062773"/>
            <a:ext cx="3209544" cy="2429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20552-2727-4006-9987-623094BBF582}"/>
              </a:ext>
            </a:extLst>
          </p:cNvPr>
          <p:cNvSpPr txBox="1"/>
          <p:nvPr/>
        </p:nvSpPr>
        <p:spPr>
          <a:xfrm>
            <a:off x="530880" y="1011668"/>
            <a:ext cx="355312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LEARN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E97D7-995C-4A5F-92A6-0DB7A34A6E46}"/>
              </a:ext>
            </a:extLst>
          </p:cNvPr>
          <p:cNvSpPr txBox="1"/>
          <p:nvPr/>
        </p:nvSpPr>
        <p:spPr>
          <a:xfrm>
            <a:off x="4319436" y="1011668"/>
            <a:ext cx="355312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C4380F-AA0E-41D2-91EF-D5EFB2B87C7B}"/>
              </a:ext>
            </a:extLst>
          </p:cNvPr>
          <p:cNvSpPr txBox="1"/>
          <p:nvPr/>
        </p:nvSpPr>
        <p:spPr>
          <a:xfrm>
            <a:off x="8101350" y="1018055"/>
            <a:ext cx="355312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LEARN + WORK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5EA0C5-5010-464E-B313-399DB0D23F8A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1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The Target Dojo">
            <a:extLst>
              <a:ext uri="{FF2B5EF4-FFF2-40B4-BE49-F238E27FC236}">
                <a16:creationId xmlns:a16="http://schemas.microsoft.com/office/drawing/2014/main" id="{DB38233E-1F72-4732-A216-1168CB654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"/>
          <a:stretch/>
        </p:blipFill>
        <p:spPr bwMode="auto">
          <a:xfrm>
            <a:off x="951467" y="885371"/>
            <a:ext cx="5162949" cy="480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Our Journey">
            <a:extLst>
              <a:ext uri="{FF2B5EF4-FFF2-40B4-BE49-F238E27FC236}">
                <a16:creationId xmlns:a16="http://schemas.microsoft.com/office/drawing/2014/main" id="{F4ADC2E4-70F9-49A7-9749-28567209F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186"/>
          <a:stretch/>
        </p:blipFill>
        <p:spPr bwMode="auto">
          <a:xfrm>
            <a:off x="7387771" y="1"/>
            <a:ext cx="4804229" cy="34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Tours">
            <a:extLst>
              <a:ext uri="{FF2B5EF4-FFF2-40B4-BE49-F238E27FC236}">
                <a16:creationId xmlns:a16="http://schemas.microsoft.com/office/drawing/2014/main" id="{7D351BCD-1B0A-4279-9510-28A7FD4F6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7" r="17045" b="-2"/>
          <a:stretch/>
        </p:blipFill>
        <p:spPr bwMode="auto">
          <a:xfrm>
            <a:off x="7387771" y="3405748"/>
            <a:ext cx="4804229" cy="345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5A6712-8DEE-435F-B089-C0E785E53A64}"/>
              </a:ext>
            </a:extLst>
          </p:cNvPr>
          <p:cNvSpPr/>
          <p:nvPr/>
        </p:nvSpPr>
        <p:spPr>
          <a:xfrm>
            <a:off x="2288080" y="5972629"/>
            <a:ext cx="2489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https://dojo.target.com/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B1BEA-B98E-4604-B11F-12754D75CA8D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5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EB5832-6D2A-4093-902A-7031F37A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0" y="885825"/>
            <a:ext cx="4067175" cy="5086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D67773-4241-4523-B8C1-2674DD504F88}"/>
              </a:ext>
            </a:extLst>
          </p:cNvPr>
          <p:cNvSpPr/>
          <p:nvPr/>
        </p:nvSpPr>
        <p:spPr>
          <a:xfrm>
            <a:off x="956508" y="5883362"/>
            <a:ext cx="4931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https://itrevolution.com/forum-paper-downloads/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CA666-1A26-4908-BA99-6130802465C2}"/>
              </a:ext>
            </a:extLst>
          </p:cNvPr>
          <p:cNvSpPr txBox="1"/>
          <p:nvPr/>
        </p:nvSpPr>
        <p:spPr>
          <a:xfrm>
            <a:off x="7229871" y="1644143"/>
            <a:ext cx="2802242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Ross Clanton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Jaclyn Damiano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Carmen DeArdo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John Esser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Eric Passmore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11291-1DB8-4B1D-9ACF-B96F72989D2A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3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is not a Dojo?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386547-7BF2-42D4-87A7-3A24F33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12" y="-130629"/>
            <a:ext cx="6148817" cy="71253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8FB42E-32A6-4A64-A59A-B2BF2B0F1489}"/>
              </a:ext>
            </a:extLst>
          </p:cNvPr>
          <p:cNvSpPr/>
          <p:nvPr/>
        </p:nvSpPr>
        <p:spPr>
          <a:xfrm>
            <a:off x="4206240" y="1200150"/>
            <a:ext cx="363474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72DFAE-D344-49A6-83C6-4F10DAE0272B}"/>
              </a:ext>
            </a:extLst>
          </p:cNvPr>
          <p:cNvSpPr/>
          <p:nvPr/>
        </p:nvSpPr>
        <p:spPr>
          <a:xfrm>
            <a:off x="3383280" y="2034540"/>
            <a:ext cx="2388870" cy="211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7BED4-83FA-4ED2-AFBD-2B38F0E1F4F5}"/>
              </a:ext>
            </a:extLst>
          </p:cNvPr>
          <p:cNvSpPr/>
          <p:nvPr/>
        </p:nvSpPr>
        <p:spPr>
          <a:xfrm>
            <a:off x="6206490" y="2228850"/>
            <a:ext cx="2388870" cy="49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C0CDE-CCE8-42EA-B329-1F114CDE0594}"/>
              </a:ext>
            </a:extLst>
          </p:cNvPr>
          <p:cNvSpPr/>
          <p:nvPr/>
        </p:nvSpPr>
        <p:spPr>
          <a:xfrm>
            <a:off x="6206490" y="2670292"/>
            <a:ext cx="2388870" cy="49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C6651-E8E7-4CAD-99F9-46C8233D09C4}"/>
              </a:ext>
            </a:extLst>
          </p:cNvPr>
          <p:cNvSpPr/>
          <p:nvPr/>
        </p:nvSpPr>
        <p:spPr>
          <a:xfrm>
            <a:off x="6206490" y="3052798"/>
            <a:ext cx="2388870" cy="49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AE419-D27B-4F7B-8D7C-AC0F52A13436}"/>
              </a:ext>
            </a:extLst>
          </p:cNvPr>
          <p:cNvSpPr/>
          <p:nvPr/>
        </p:nvSpPr>
        <p:spPr>
          <a:xfrm>
            <a:off x="6206490" y="3579849"/>
            <a:ext cx="2388870" cy="49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59CD3C-A4D5-4D60-AFF3-E9ACAFAA7886}"/>
              </a:ext>
            </a:extLst>
          </p:cNvPr>
          <p:cNvSpPr/>
          <p:nvPr/>
        </p:nvSpPr>
        <p:spPr>
          <a:xfrm>
            <a:off x="3238500" y="4183097"/>
            <a:ext cx="5528310" cy="1039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D0709-B531-4D02-AD5C-5A4DBEC6FFFA}"/>
              </a:ext>
            </a:extLst>
          </p:cNvPr>
          <p:cNvSpPr/>
          <p:nvPr/>
        </p:nvSpPr>
        <p:spPr>
          <a:xfrm>
            <a:off x="3695698" y="5378270"/>
            <a:ext cx="4465321" cy="49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7557E-2D0E-4B03-8C9D-9E6F0BF1C044}"/>
              </a:ext>
            </a:extLst>
          </p:cNvPr>
          <p:cNvSpPr/>
          <p:nvPr/>
        </p:nvSpPr>
        <p:spPr>
          <a:xfrm>
            <a:off x="3695697" y="5828085"/>
            <a:ext cx="4465321" cy="49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8AFD2A-312F-47CC-ABC8-2D70DE9618A3}"/>
              </a:ext>
            </a:extLst>
          </p:cNvPr>
          <p:cNvSpPr/>
          <p:nvPr/>
        </p:nvSpPr>
        <p:spPr>
          <a:xfrm>
            <a:off x="3695697" y="6292706"/>
            <a:ext cx="4465321" cy="49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39A797-562C-4E96-9F5B-2C9142F5A1A6}"/>
              </a:ext>
            </a:extLst>
          </p:cNvPr>
          <p:cNvSpPr/>
          <p:nvPr/>
        </p:nvSpPr>
        <p:spPr>
          <a:xfrm>
            <a:off x="3225800" y="6454193"/>
            <a:ext cx="894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https://github.com/devopsenterprise/2017-San-Francisco/blob/master/WEDNESDAY/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DD589-FCFF-4C44-8628-DAB48CA99FF8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9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is not a Dojo?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386547-7BF2-42D4-87A7-3A24F33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212" y="-130629"/>
            <a:ext cx="6148817" cy="71253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EAE419-D27B-4F7B-8D7C-AC0F52A13436}"/>
              </a:ext>
            </a:extLst>
          </p:cNvPr>
          <p:cNvSpPr/>
          <p:nvPr/>
        </p:nvSpPr>
        <p:spPr>
          <a:xfrm>
            <a:off x="6206490" y="3579849"/>
            <a:ext cx="2388870" cy="49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97557E-2D0E-4B03-8C9D-9E6F0BF1C044}"/>
              </a:ext>
            </a:extLst>
          </p:cNvPr>
          <p:cNvSpPr/>
          <p:nvPr/>
        </p:nvSpPr>
        <p:spPr>
          <a:xfrm>
            <a:off x="3695697" y="5828085"/>
            <a:ext cx="4465321" cy="49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3B2374-E1C6-4146-B63F-30C1ED0E34DD}"/>
              </a:ext>
            </a:extLst>
          </p:cNvPr>
          <p:cNvCxnSpPr/>
          <p:nvPr/>
        </p:nvCxnSpPr>
        <p:spPr>
          <a:xfrm>
            <a:off x="3874770" y="3143250"/>
            <a:ext cx="1383030" cy="4365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2E9405-9901-4E0F-ABB6-178E86804703}"/>
              </a:ext>
            </a:extLst>
          </p:cNvPr>
          <p:cNvCxnSpPr>
            <a:cxnSpLocks/>
          </p:cNvCxnSpPr>
          <p:nvPr/>
        </p:nvCxnSpPr>
        <p:spPr>
          <a:xfrm flipH="1">
            <a:off x="4000500" y="3063240"/>
            <a:ext cx="1257301" cy="5166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74E2CA-FD2E-438B-B672-09433E4E70B3}"/>
              </a:ext>
            </a:extLst>
          </p:cNvPr>
          <p:cNvSpPr/>
          <p:nvPr/>
        </p:nvSpPr>
        <p:spPr>
          <a:xfrm>
            <a:off x="883456" y="2301989"/>
            <a:ext cx="2328374" cy="12095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POC,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 or 2 day Sprints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10CDB-04BD-4DE8-A49C-32F30D4971E0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527EC-D309-4FDC-9C3B-AF591B5BE90B}"/>
              </a:ext>
            </a:extLst>
          </p:cNvPr>
          <p:cNvSpPr/>
          <p:nvPr/>
        </p:nvSpPr>
        <p:spPr>
          <a:xfrm>
            <a:off x="3225800" y="6454193"/>
            <a:ext cx="894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https://github.com/devopsenterprise/2017-San-Francisco/blob/master/WEDNESDAY/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67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oy, game&#10;&#10;Description automatically generated">
            <a:extLst>
              <a:ext uri="{FF2B5EF4-FFF2-40B4-BE49-F238E27FC236}">
                <a16:creationId xmlns:a16="http://schemas.microsoft.com/office/drawing/2014/main" id="{E8B25B8F-3615-462B-ADCE-1D9D16C8D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r="2" b="4977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We went in with a plan…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923924-0E0E-4CE6-B99F-D64197D514EC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CF20B-A8CA-40A0-BFCF-D4B9BD22BDBD}"/>
              </a:ext>
            </a:extLst>
          </p:cNvPr>
          <p:cNvSpPr/>
          <p:nvPr/>
        </p:nvSpPr>
        <p:spPr>
          <a:xfrm>
            <a:off x="8334598" y="6272088"/>
            <a:ext cx="3576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https://www.blackillustrations.com/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9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Working Charter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F76C3-C315-4187-B62D-987189A3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EDEAE3-4A8F-4163-BCF0-09487502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3" y="4356032"/>
            <a:ext cx="1971675" cy="24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8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489B72-2AC9-45AA-B345-E12BCF12B732}"/>
              </a:ext>
            </a:extLst>
          </p:cNvPr>
          <p:cNvSpPr txBox="1"/>
          <p:nvPr/>
        </p:nvSpPr>
        <p:spPr>
          <a:xfrm>
            <a:off x="3819987" y="2658399"/>
            <a:ext cx="7353130" cy="24929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About Nisha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Hometown: London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Took a “Proper British Brew” tea making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Obsessed with Kitchen Gadgets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4C56C-4B4A-4820-9ED2-569A9FF84DE0}"/>
              </a:ext>
            </a:extLst>
          </p:cNvPr>
          <p:cNvSpPr txBox="1"/>
          <p:nvPr/>
        </p:nvSpPr>
        <p:spPr>
          <a:xfrm>
            <a:off x="1712050" y="5935073"/>
            <a:ext cx="141660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 err="1"/>
              <a:t>nishaparkash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20BE28-629A-49CB-B30E-05DD65FD3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33" y="5949104"/>
            <a:ext cx="397394" cy="397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6245C-D474-437B-A530-222B310C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83" y="2041551"/>
            <a:ext cx="2560910" cy="2536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28745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Working Charter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0024-99D5-4C46-B315-8F058C88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67"/>
            <a:ext cx="12192000" cy="6848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8AF29E-C744-4E6E-B9F8-9F7C590E4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3" y="4356032"/>
            <a:ext cx="1971675" cy="24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5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Working Charter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0024-99D5-4C46-B315-8F058C88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67"/>
            <a:ext cx="12192000" cy="68488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51532A-5B40-426E-89DD-FC4C88C29923}"/>
              </a:ext>
            </a:extLst>
          </p:cNvPr>
          <p:cNvSpPr/>
          <p:nvPr/>
        </p:nvSpPr>
        <p:spPr>
          <a:xfrm>
            <a:off x="173736" y="1517904"/>
            <a:ext cx="2368296" cy="8686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18386-EE8F-41C6-8D99-240F5965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3" y="4356032"/>
            <a:ext cx="1971675" cy="24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90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Working Charter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0024-99D5-4C46-B315-8F058C88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67"/>
            <a:ext cx="12192000" cy="684886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73EDFD-0E08-4CB0-B8D1-3AE7B35DC360}"/>
              </a:ext>
            </a:extLst>
          </p:cNvPr>
          <p:cNvSpPr/>
          <p:nvPr/>
        </p:nvSpPr>
        <p:spPr>
          <a:xfrm>
            <a:off x="155448" y="2353525"/>
            <a:ext cx="2368296" cy="18203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6FCDE-FFDE-4CA8-B14F-8A77F920C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3" y="4356032"/>
            <a:ext cx="1971675" cy="24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76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Working Charter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0024-99D5-4C46-B315-8F058C88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67"/>
            <a:ext cx="12192000" cy="684886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B76DB8-A4BD-4DBA-97E4-5B01FCBF6EA0}"/>
              </a:ext>
            </a:extLst>
          </p:cNvPr>
          <p:cNvSpPr/>
          <p:nvPr/>
        </p:nvSpPr>
        <p:spPr>
          <a:xfrm>
            <a:off x="155448" y="4069080"/>
            <a:ext cx="2368296" cy="28437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F971D-53E8-4AB1-A2D4-4313881C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3" y="4356032"/>
            <a:ext cx="1971675" cy="24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06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Working Charter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0024-99D5-4C46-B315-8F058C88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67"/>
            <a:ext cx="12192000" cy="684886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20C110-00A1-4A27-AB7D-8A66501BC1B7}"/>
              </a:ext>
            </a:extLst>
          </p:cNvPr>
          <p:cNvSpPr/>
          <p:nvPr/>
        </p:nvSpPr>
        <p:spPr>
          <a:xfrm>
            <a:off x="2532888" y="1051560"/>
            <a:ext cx="3127248" cy="41605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8D993-66EC-4C9A-BBF8-5CC690C91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3" y="4356032"/>
            <a:ext cx="1971675" cy="24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66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Working Charter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0024-99D5-4C46-B315-8F058C88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67"/>
            <a:ext cx="12192000" cy="684886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EF0759-7256-4BDC-AED9-FFD1C4A9B0F9}"/>
              </a:ext>
            </a:extLst>
          </p:cNvPr>
          <p:cNvSpPr/>
          <p:nvPr/>
        </p:nvSpPr>
        <p:spPr>
          <a:xfrm>
            <a:off x="5650992" y="950976"/>
            <a:ext cx="3127248" cy="41879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0C236-9E55-4F51-81BC-829071A2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3" y="4356032"/>
            <a:ext cx="1971675" cy="24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35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Working Charter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0024-99D5-4C46-B315-8F058C88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67"/>
            <a:ext cx="12192000" cy="684886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EF0759-7256-4BDC-AED9-FFD1C4A9B0F9}"/>
              </a:ext>
            </a:extLst>
          </p:cNvPr>
          <p:cNvSpPr/>
          <p:nvPr/>
        </p:nvSpPr>
        <p:spPr>
          <a:xfrm>
            <a:off x="8778240" y="1033272"/>
            <a:ext cx="3218688" cy="37856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C0340-5354-43B0-B170-B21AAD1C3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3" y="4356032"/>
            <a:ext cx="1971675" cy="24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30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an, holding, game, woman&#10;&#10;Description automatically generated">
            <a:extLst>
              <a:ext uri="{FF2B5EF4-FFF2-40B4-BE49-F238E27FC236}">
                <a16:creationId xmlns:a16="http://schemas.microsoft.com/office/drawing/2014/main" id="{ECFADAB3-AB55-4C21-AE35-C6DE371038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r="2" b="396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We were agile…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820F7-0AC0-4F24-B1BF-CA7423DBEE08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4D5D20-2485-4B13-8938-F0F3098055DD}"/>
              </a:ext>
            </a:extLst>
          </p:cNvPr>
          <p:cNvSpPr/>
          <p:nvPr/>
        </p:nvSpPr>
        <p:spPr>
          <a:xfrm>
            <a:off x="8334598" y="6272088"/>
            <a:ext cx="3576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https://www.blackillustrations.com/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5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58F80CA6-45EE-44E8-9066-1EC65DF37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6" r="-3" b="9143"/>
          <a:stretch/>
        </p:blipFill>
        <p:spPr bwMode="auto">
          <a:xfrm>
            <a:off x="321730" y="321732"/>
            <a:ext cx="5728548" cy="30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8C86715-D13A-421B-B2F6-E5874ADDB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2" r="-3" b="26774"/>
          <a:stretch/>
        </p:blipFill>
        <p:spPr bwMode="auto">
          <a:xfrm>
            <a:off x="321730" y="3489158"/>
            <a:ext cx="5728548" cy="30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CB7419A-046E-438E-8FED-A1F2B58B4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8637"/>
          <a:stretch/>
        </p:blipFill>
        <p:spPr bwMode="auto">
          <a:xfrm>
            <a:off x="6141723" y="321732"/>
            <a:ext cx="5728547" cy="621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491CE-04C1-4CCE-AA63-31D96FC117F7}"/>
              </a:ext>
            </a:extLst>
          </p:cNvPr>
          <p:cNvSpPr txBox="1"/>
          <p:nvPr/>
        </p:nvSpPr>
        <p:spPr>
          <a:xfrm>
            <a:off x="10384415" y="6488668"/>
            <a:ext cx="144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January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49E96-DE34-4F79-9873-A17E013E9CCF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32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Day of – Working together</a:t>
            </a:r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D2640-30F2-4F23-BB5E-E833D7EF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7" y="0"/>
            <a:ext cx="118664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B8A08-C264-4032-83F7-ED5188EA9804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0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F489B72-2AC9-45AA-B345-E12BCF12B732}"/>
              </a:ext>
            </a:extLst>
          </p:cNvPr>
          <p:cNvSpPr txBox="1"/>
          <p:nvPr/>
        </p:nvSpPr>
        <p:spPr>
          <a:xfrm>
            <a:off x="3819987" y="2658399"/>
            <a:ext cx="7353130" cy="24929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About Michael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Hometown: Mount Holly, NJ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Can order from Burger King in Dutch (Nederland)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#BlackLivesMatter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34C56C-4B4A-4820-9ED2-569A9FF84DE0}"/>
              </a:ext>
            </a:extLst>
          </p:cNvPr>
          <p:cNvSpPr txBox="1"/>
          <p:nvPr/>
        </p:nvSpPr>
        <p:spPr>
          <a:xfrm>
            <a:off x="1712050" y="5935073"/>
            <a:ext cx="177760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 err="1"/>
              <a:t>michaelswinslow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20BE28-629A-49CB-B30E-05DD65FD3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33" y="5949104"/>
            <a:ext cx="397394" cy="397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0E1FC-7FD5-4F0D-9D2A-A72031A27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83" y="1999458"/>
            <a:ext cx="2602522" cy="2602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Raised fist - Wikipedia">
            <a:extLst>
              <a:ext uri="{FF2B5EF4-FFF2-40B4-BE49-F238E27FC236}">
                <a16:creationId xmlns:a16="http://schemas.microsoft.com/office/drawing/2014/main" id="{B65DBE80-569A-47AA-9C6C-1231AE9F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00" y="3825381"/>
            <a:ext cx="201192" cy="2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062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oman, man&#10;&#10;Description automatically generated">
            <a:extLst>
              <a:ext uri="{FF2B5EF4-FFF2-40B4-BE49-F238E27FC236}">
                <a16:creationId xmlns:a16="http://schemas.microsoft.com/office/drawing/2014/main" id="{FF047837-49AC-47E9-983F-EA6132CEE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2" r="2" b="1072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We were product focused…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27484-77A6-486E-A966-73C4B5596B0A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@michaelswinslow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6F4B36-B01F-46F6-B4D0-35375FAEC509}"/>
              </a:ext>
            </a:extLst>
          </p:cNvPr>
          <p:cNvSpPr/>
          <p:nvPr/>
        </p:nvSpPr>
        <p:spPr>
          <a:xfrm>
            <a:off x="8334598" y="6272088"/>
            <a:ext cx="3576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https://www.blackillustrations.com/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86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8579D4-47CE-48C0-BB9F-09F45CD7662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Day of – Working together</a:t>
            </a:r>
          </a:p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A39BF-D216-4902-AD3D-0D149D93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02" y="0"/>
            <a:ext cx="1005099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F5D7A1-28E0-4B64-9008-FBF567554F18}"/>
              </a:ext>
            </a:extLst>
          </p:cNvPr>
          <p:cNvSpPr/>
          <p:nvPr/>
        </p:nvSpPr>
        <p:spPr>
          <a:xfrm>
            <a:off x="1070502" y="3008865"/>
            <a:ext cx="3387198" cy="304649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E60299-52A5-480A-8D74-AD0F394A4E51}"/>
              </a:ext>
            </a:extLst>
          </p:cNvPr>
          <p:cNvSpPr/>
          <p:nvPr/>
        </p:nvSpPr>
        <p:spPr>
          <a:xfrm>
            <a:off x="4457700" y="3008866"/>
            <a:ext cx="3331898" cy="304649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701BD0-AAD4-4184-BA21-A6DCB7867CB1}"/>
              </a:ext>
            </a:extLst>
          </p:cNvPr>
          <p:cNvSpPr/>
          <p:nvPr/>
        </p:nvSpPr>
        <p:spPr>
          <a:xfrm>
            <a:off x="1070502" y="-5596"/>
            <a:ext cx="3387198" cy="303734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D5AF87-56D7-4546-90AD-BAAAA393424C}"/>
              </a:ext>
            </a:extLst>
          </p:cNvPr>
          <p:cNvSpPr/>
          <p:nvPr/>
        </p:nvSpPr>
        <p:spPr>
          <a:xfrm>
            <a:off x="4457700" y="-14745"/>
            <a:ext cx="3331898" cy="30464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D714EC-3F37-4B16-A0D6-D96D1B56B070}"/>
              </a:ext>
            </a:extLst>
          </p:cNvPr>
          <p:cNvSpPr/>
          <p:nvPr/>
        </p:nvSpPr>
        <p:spPr>
          <a:xfrm>
            <a:off x="7789598" y="2033526"/>
            <a:ext cx="3331898" cy="199136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8AEED4-65FF-4FFD-A9AB-2BE5C80E8C9B}"/>
              </a:ext>
            </a:extLst>
          </p:cNvPr>
          <p:cNvSpPr/>
          <p:nvPr/>
        </p:nvSpPr>
        <p:spPr>
          <a:xfrm>
            <a:off x="7789598" y="4032250"/>
            <a:ext cx="3331898" cy="19913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8CC7FC-4F7F-4A74-B776-1F69D2EA1B8B}"/>
              </a:ext>
            </a:extLst>
          </p:cNvPr>
          <p:cNvSpPr/>
          <p:nvPr/>
        </p:nvSpPr>
        <p:spPr>
          <a:xfrm>
            <a:off x="7789598" y="6023610"/>
            <a:ext cx="3331898" cy="83439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ADBE5-947A-402F-B263-88F126112ABB}"/>
              </a:ext>
            </a:extLst>
          </p:cNvPr>
          <p:cNvSpPr txBox="1"/>
          <p:nvPr/>
        </p:nvSpPr>
        <p:spPr>
          <a:xfrm>
            <a:off x="5417583" y="6261363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Nisha: LIKE A BOSS!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92689-C547-4545-AFAB-DD940E4CB4F8}"/>
              </a:ext>
            </a:extLst>
          </p:cNvPr>
          <p:cNvSpPr txBox="1"/>
          <p:nvPr/>
        </p:nvSpPr>
        <p:spPr>
          <a:xfrm>
            <a:off x="1330215" y="3855728"/>
            <a:ext cx="29151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RYAN: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I’m convinced he’s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A bot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55AC9F-F9F3-4C7A-83FD-4B718012D2BE}"/>
              </a:ext>
            </a:extLst>
          </p:cNvPr>
          <p:cNvSpPr txBox="1"/>
          <p:nvPr/>
        </p:nvSpPr>
        <p:spPr>
          <a:xfrm>
            <a:off x="4824977" y="3550849"/>
            <a:ext cx="25420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Shiju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aka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“Tupperware”: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He’ll sell you on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CONTAINERS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1044C9-4737-419E-8418-EA67779AE23F}"/>
              </a:ext>
            </a:extLst>
          </p:cNvPr>
          <p:cNvSpPr txBox="1"/>
          <p:nvPr/>
        </p:nvSpPr>
        <p:spPr>
          <a:xfrm>
            <a:off x="7946625" y="4071175"/>
            <a:ext cx="30282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Ollie: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He has the Konami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CHEAT CODE to the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SKY Infrastructure!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B0343-8869-4C42-9D25-B8058E13EE4A}"/>
              </a:ext>
            </a:extLst>
          </p:cNvPr>
          <p:cNvSpPr txBox="1"/>
          <p:nvPr/>
        </p:nvSpPr>
        <p:spPr>
          <a:xfrm>
            <a:off x="7944150" y="2284618"/>
            <a:ext cx="31773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Winslow: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Wrong meeting, but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they let me stay!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133F8-A69C-4ECF-AE80-E7F92D13433B}"/>
              </a:ext>
            </a:extLst>
          </p:cNvPr>
          <p:cNvSpPr txBox="1"/>
          <p:nvPr/>
        </p:nvSpPr>
        <p:spPr>
          <a:xfrm>
            <a:off x="4669999" y="316296"/>
            <a:ext cx="285199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Pete: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He may be PC2 in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your programs,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But he’s #1 in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Your hearts!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7CADD9-2D83-436E-8106-9FD0F6BBFC09}"/>
              </a:ext>
            </a:extLst>
          </p:cNvPr>
          <p:cNvSpPr txBox="1"/>
          <p:nvPr/>
        </p:nvSpPr>
        <p:spPr>
          <a:xfrm>
            <a:off x="1569096" y="391787"/>
            <a:ext cx="27726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Dawn: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A couple more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classes and she’ll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understand what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REAL football is!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CD0F1-7B92-457D-A93C-7614906BBB3B}"/>
              </a:ext>
            </a:extLst>
          </p:cNvPr>
          <p:cNvSpPr txBox="1"/>
          <p:nvPr/>
        </p:nvSpPr>
        <p:spPr>
          <a:xfrm>
            <a:off x="8313086" y="-100947"/>
            <a:ext cx="2284921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Paul: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</a:rPr>
              <a:t>Product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</a:rPr>
              <a:t>Manager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92D463-FA5C-4562-A0EC-08F12D84812E}"/>
              </a:ext>
            </a:extLst>
          </p:cNvPr>
          <p:cNvSpPr/>
          <p:nvPr/>
        </p:nvSpPr>
        <p:spPr>
          <a:xfrm>
            <a:off x="8476210" y="6343918"/>
            <a:ext cx="658368" cy="35811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2C8559-CCB3-4AC7-A38D-275AEA0F204A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2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04BCD1A-4F38-4D62-9EA5-BF5C0BB344E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Day of – Working together</a:t>
            </a:r>
          </a:p>
          <a:p>
            <a:pPr algn="ctr"/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A3CFA7-C69C-4A10-ABB1-63DC7E764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4" y="-762770"/>
            <a:ext cx="11304270" cy="762077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B8B716E-462D-4EB7-9A10-C1F8B984577A}"/>
              </a:ext>
            </a:extLst>
          </p:cNvPr>
          <p:cNvSpPr/>
          <p:nvPr/>
        </p:nvSpPr>
        <p:spPr>
          <a:xfrm>
            <a:off x="2583180" y="4206240"/>
            <a:ext cx="8389620" cy="11201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ED232F-FE06-45C4-9B0C-2910D714CF38}"/>
              </a:ext>
            </a:extLst>
          </p:cNvPr>
          <p:cNvSpPr/>
          <p:nvPr/>
        </p:nvSpPr>
        <p:spPr>
          <a:xfrm>
            <a:off x="1938528" y="-438912"/>
            <a:ext cx="7510272" cy="109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BD1BC-6AD7-4CE1-8CF1-D8A4AE27D919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7D8401A-5B7F-4712-A7E4-C888DB78B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" r="2" b="10245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Of course, we were </a:t>
            </a:r>
            <a:r>
              <a:rPr lang="en-US" sz="4800" dirty="0" err="1">
                <a:latin typeface="+mj-lt"/>
                <a:ea typeface="+mj-ea"/>
                <a:cs typeface="+mj-cs"/>
              </a:rPr>
              <a:t>Devops</a:t>
            </a:r>
            <a:r>
              <a:rPr lang="en-US" sz="4800" dirty="0">
                <a:latin typeface="+mj-lt"/>
                <a:ea typeface="+mj-ea"/>
                <a:cs typeface="+mj-cs"/>
              </a:rPr>
              <a:t>…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8BD6A-170D-4C63-A4E4-4CDDA49137F2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C7CD93-043E-4B2D-AF1D-1F67E6351EAE}"/>
              </a:ext>
            </a:extLst>
          </p:cNvPr>
          <p:cNvSpPr/>
          <p:nvPr/>
        </p:nvSpPr>
        <p:spPr>
          <a:xfrm>
            <a:off x="8334598" y="6272088"/>
            <a:ext cx="3576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https://www.blackillustrations.com/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04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B51D4B-08E9-4FDF-BB19-5CF24284747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9C26FC-1BD8-44A9-AD4B-73FCDA3B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2" y="0"/>
            <a:ext cx="11315356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92397D-40B6-4277-ABF5-8AC09940B009}"/>
              </a:ext>
            </a:extLst>
          </p:cNvPr>
          <p:cNvSpPr/>
          <p:nvPr/>
        </p:nvSpPr>
        <p:spPr>
          <a:xfrm>
            <a:off x="2438400" y="2104571"/>
            <a:ext cx="2467429" cy="406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4A6717-057C-4C2F-A9D2-18187CA29D7D}"/>
              </a:ext>
            </a:extLst>
          </p:cNvPr>
          <p:cNvSpPr/>
          <p:nvPr/>
        </p:nvSpPr>
        <p:spPr>
          <a:xfrm>
            <a:off x="2023872" y="1021806"/>
            <a:ext cx="4901184" cy="112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2104B3-8361-4E03-AA0D-4BBE589A29C3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D16BEE-F64B-4571-BEDB-499016DD27E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6C417-E69D-49C2-871F-3A3D4323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47650"/>
            <a:ext cx="10277475" cy="636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CA36C-CFB7-470D-8B6F-31EC89928B12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74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B51D4B-08E9-4FDF-BB19-5CF24284747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92397D-40B6-4277-ABF5-8AC09940B009}"/>
              </a:ext>
            </a:extLst>
          </p:cNvPr>
          <p:cNvSpPr/>
          <p:nvPr/>
        </p:nvSpPr>
        <p:spPr>
          <a:xfrm>
            <a:off x="2438400" y="2104571"/>
            <a:ext cx="2467429" cy="406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5F449E-7FEE-40CC-826F-6C76993CD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9" y="0"/>
            <a:ext cx="102974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0C32B7-3F97-4CC4-BBE7-F6009C6717FB}"/>
              </a:ext>
            </a:extLst>
          </p:cNvPr>
          <p:cNvSpPr/>
          <p:nvPr/>
        </p:nvSpPr>
        <p:spPr>
          <a:xfrm>
            <a:off x="2791968" y="524256"/>
            <a:ext cx="4559808" cy="1219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FA7DD-9459-4318-AD8B-B29B9A4C8FF1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34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6A361C-63B1-4252-A5DC-E77BBD86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882"/>
            <a:ext cx="12192000" cy="6038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AFD4CA-EFCD-46FF-9A16-61CAE97C5ABA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04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6A361C-63B1-4252-A5DC-E77BBD86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882"/>
            <a:ext cx="12192000" cy="6038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6C0E59-0090-43C3-9679-B16B23732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329"/>
            <a:ext cx="12192000" cy="6061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274FAA-915C-4103-BC01-E83AF754CDA3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75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nitial Margin Landscape - A Long Road Ahead | HedgeNordic">
            <a:extLst>
              <a:ext uri="{FF2B5EF4-FFF2-40B4-BE49-F238E27FC236}">
                <a16:creationId xmlns:a16="http://schemas.microsoft.com/office/drawing/2014/main" id="{041A8A1C-21B5-410C-A0A7-76DCFE81A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8" b="17262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Nisha – The Road Ahead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1E3C2-C222-4A04-894C-DD7D04715D21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michaelswinslow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55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CA57513D-822C-4FE7-A978-1529AA80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7E778-4F51-4928-9C81-3ED25EBB6AAA}"/>
              </a:ext>
            </a:extLst>
          </p:cNvPr>
          <p:cNvSpPr txBox="1"/>
          <p:nvPr/>
        </p:nvSpPr>
        <p:spPr>
          <a:xfrm>
            <a:off x="359173" y="1144769"/>
            <a:ext cx="3340962" cy="289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June 2019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C85A2341-ABE4-4211-875E-ABB8F899C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06" b="1"/>
          <a:stretch/>
        </p:blipFill>
        <p:spPr>
          <a:xfrm>
            <a:off x="4197088" y="-8"/>
            <a:ext cx="4301214" cy="4136066"/>
          </a:xfrm>
          <a:prstGeom prst="rect">
            <a:avLst/>
          </a:prstGeom>
        </p:spPr>
      </p:pic>
      <p:pic>
        <p:nvPicPr>
          <p:cNvPr id="1032" name="Picture 8" descr="A store inside of a building&#10;&#10;Description automatically generated">
            <a:extLst>
              <a:ext uri="{FF2B5EF4-FFF2-40B4-BE49-F238E27FC236}">
                <a16:creationId xmlns:a16="http://schemas.microsoft.com/office/drawing/2014/main" id="{D27D82AD-D14E-41BE-8F57-E96BAA4DA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6" r="17010" b="1"/>
          <a:stretch/>
        </p:blipFill>
        <p:spPr bwMode="auto">
          <a:xfrm>
            <a:off x="8606609" y="8"/>
            <a:ext cx="3585399" cy="320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2" y="4177748"/>
            <a:ext cx="332539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tanding in front of a blackboard&#10;&#10;Description automatically generated">
            <a:extLst>
              <a:ext uri="{FF2B5EF4-FFF2-40B4-BE49-F238E27FC236}">
                <a16:creationId xmlns:a16="http://schemas.microsoft.com/office/drawing/2014/main" id="{17158E2F-AE26-4DA3-9173-2CA9B71F9B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94" b="12047"/>
          <a:stretch/>
        </p:blipFill>
        <p:spPr>
          <a:xfrm>
            <a:off x="4197088" y="4233471"/>
            <a:ext cx="4301214" cy="2624537"/>
          </a:xfrm>
          <a:prstGeom prst="rect">
            <a:avLst/>
          </a:prstGeom>
        </p:spPr>
      </p:pic>
      <p:pic>
        <p:nvPicPr>
          <p:cNvPr id="7" name="Picture 6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B0BD6951-17A4-43C8-A658-15B4472E8F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0" r="9385" b="-2"/>
          <a:stretch/>
        </p:blipFill>
        <p:spPr>
          <a:xfrm>
            <a:off x="8606609" y="3310128"/>
            <a:ext cx="3585399" cy="3547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E3B332-EA94-4C23-91D9-7FC7ECBF27C4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83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able, room, computer, hat&#10;&#10;Description automatically generated">
            <a:extLst>
              <a:ext uri="{FF2B5EF4-FFF2-40B4-BE49-F238E27FC236}">
                <a16:creationId xmlns:a16="http://schemas.microsoft.com/office/drawing/2014/main" id="{3CC188C2-F9D7-4BF5-8DB4-A0BFB40DFE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8" r="2" b="6017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8" name="Freeform: Shape 2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How can you help?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8BD6A-170D-4C63-A4E4-4CDDA49137F2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D2096-3138-4541-A873-F6BE9A817D1E}"/>
              </a:ext>
            </a:extLst>
          </p:cNvPr>
          <p:cNvSpPr/>
          <p:nvPr/>
        </p:nvSpPr>
        <p:spPr>
          <a:xfrm>
            <a:off x="477981" y="4600965"/>
            <a:ext cx="2526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hlinkClick r:id="rId3"/>
              </a:rPr>
              <a:t>https://www.vinyldns.io/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258FAD-9FE4-4E71-9EDC-425BD0B8E32E}"/>
              </a:ext>
            </a:extLst>
          </p:cNvPr>
          <p:cNvSpPr/>
          <p:nvPr/>
        </p:nvSpPr>
        <p:spPr>
          <a:xfrm>
            <a:off x="8334598" y="6272088"/>
            <a:ext cx="3576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https://www.blackillustrations.com/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21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460ED2C-5F6A-4F85-B8D0-76ED2075A98C}"/>
              </a:ext>
            </a:extLst>
          </p:cNvPr>
          <p:cNvSpPr txBox="1"/>
          <p:nvPr/>
        </p:nvSpPr>
        <p:spPr>
          <a:xfrm>
            <a:off x="2455256" y="3012838"/>
            <a:ext cx="213872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Michael Winslow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Engineering Director</a:t>
            </a:r>
          </a:p>
          <a:p>
            <a:r>
              <a:rPr lang="en-US" b="1" dirty="0">
                <a:solidFill>
                  <a:schemeClr val="bg1"/>
                </a:solidFill>
              </a:rPr>
              <a:t>Comcast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1595BD-0344-49EE-895E-2307E2732730}"/>
              </a:ext>
            </a:extLst>
          </p:cNvPr>
          <p:cNvCxnSpPr/>
          <p:nvPr/>
        </p:nvCxnSpPr>
        <p:spPr>
          <a:xfrm>
            <a:off x="2147939" y="3205415"/>
            <a:ext cx="307317" cy="1427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8752DB-BDF7-4427-8AE0-4AC793DF6175}"/>
              </a:ext>
            </a:extLst>
          </p:cNvPr>
          <p:cNvCxnSpPr/>
          <p:nvPr/>
        </p:nvCxnSpPr>
        <p:spPr>
          <a:xfrm>
            <a:off x="2147939" y="3751502"/>
            <a:ext cx="307317" cy="1427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489B72-2AC9-45AA-B345-E12BCF12B732}"/>
              </a:ext>
            </a:extLst>
          </p:cNvPr>
          <p:cNvSpPr txBox="1"/>
          <p:nvPr/>
        </p:nvSpPr>
        <p:spPr>
          <a:xfrm>
            <a:off x="8919525" y="3010091"/>
            <a:ext cx="2894447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Nisha Parkash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Online Compliance Manager</a:t>
            </a:r>
          </a:p>
          <a:p>
            <a:r>
              <a:rPr lang="en-US" b="1" dirty="0">
                <a:solidFill>
                  <a:schemeClr val="bg1"/>
                </a:solidFill>
              </a:rPr>
              <a:t>Sky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F79479-2E8F-4D71-A969-177E6BC66002}"/>
              </a:ext>
            </a:extLst>
          </p:cNvPr>
          <p:cNvCxnSpPr/>
          <p:nvPr/>
        </p:nvCxnSpPr>
        <p:spPr>
          <a:xfrm>
            <a:off x="8612208" y="3202668"/>
            <a:ext cx="307317" cy="1427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62C508-68DA-40A7-BEC0-96524457551A}"/>
              </a:ext>
            </a:extLst>
          </p:cNvPr>
          <p:cNvCxnSpPr/>
          <p:nvPr/>
        </p:nvCxnSpPr>
        <p:spPr>
          <a:xfrm>
            <a:off x="8612208" y="3748755"/>
            <a:ext cx="307317" cy="1427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7261" y="12969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Thank You!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8883" y="5895475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michaelswinslow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66" y="5909506"/>
            <a:ext cx="397394" cy="397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74C61C-A99E-45D7-B41B-84F44EBA7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7" y="2852023"/>
            <a:ext cx="1729005" cy="1729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8D00F6-CDFF-4AF1-BC56-CE7178C43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33" y="2921709"/>
            <a:ext cx="1675047" cy="1659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34C56C-4B4A-4820-9ED2-569A9FF84DE0}"/>
              </a:ext>
            </a:extLst>
          </p:cNvPr>
          <p:cNvSpPr txBox="1"/>
          <p:nvPr/>
        </p:nvSpPr>
        <p:spPr>
          <a:xfrm>
            <a:off x="7479804" y="5853011"/>
            <a:ext cx="141660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 err="1"/>
              <a:t>nishaparkash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20BE28-629A-49CB-B30E-05DD65FD3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887" y="5867042"/>
            <a:ext cx="397394" cy="397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CE6C4-DD3C-4FF7-8554-80A53507C1AF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7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138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F803A5-87C2-4832-A4AF-CA6B840DE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59"/>
          <a:stretch/>
        </p:blipFill>
        <p:spPr bwMode="auto"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ABEC3-6201-4531-9B7B-3A8194DB3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2" r="2883" b="-3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38FFC6-BB05-49BB-B3AF-6F03495E88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9465"/>
          <a:stretch/>
        </p:blipFill>
        <p:spPr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57" name="Freeform: Shape 140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3" name="Freeform: Shape 142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A3E15E-E7B9-46C1-B259-CCDDFA91882B}"/>
              </a:ext>
            </a:extLst>
          </p:cNvPr>
          <p:cNvSpPr txBox="1"/>
          <p:nvPr/>
        </p:nvSpPr>
        <p:spPr>
          <a:xfrm>
            <a:off x="438912" y="1508760"/>
            <a:ext cx="3429000" cy="2898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October 2019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1C2BE-D0B2-44CF-A619-A8520A7120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19"/>
          <a:stretch/>
        </p:blipFill>
        <p:spPr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18A43-B947-415E-AF6E-6FB7B7C5A1E1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8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29E4081-98B1-4E29-BAF0-0F939B295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" r="-1" b="21513"/>
          <a:stretch/>
        </p:blipFill>
        <p:spPr bwMode="auto">
          <a:xfrm>
            <a:off x="643467" y="643467"/>
            <a:ext cx="53720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9B120C-E0D4-498E-96ED-6A7BBE19B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1" r="12391" b="-2"/>
          <a:stretch/>
        </p:blipFill>
        <p:spPr bwMode="auto">
          <a:xfrm>
            <a:off x="6176432" y="643467"/>
            <a:ext cx="537210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34B7ED-62DD-4B84-89F2-984DB52FFA0F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8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A9552-3049-487B-ABD9-8CFB308A33F4}"/>
              </a:ext>
            </a:extLst>
          </p:cNvPr>
          <p:cNvSpPr txBox="1"/>
          <p:nvPr/>
        </p:nvSpPr>
        <p:spPr>
          <a:xfrm>
            <a:off x="0" y="2977116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DevOps Conference was nice.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Now how do we work together on something?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9D813-604F-4617-9A58-5CAFADB0ABB7}"/>
              </a:ext>
            </a:extLst>
          </p:cNvPr>
          <p:cNvSpPr txBox="1"/>
          <p:nvPr/>
        </p:nvSpPr>
        <p:spPr>
          <a:xfrm>
            <a:off x="-1" y="489204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VinylDNS @ SKY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404FF-D5D6-4179-A04C-63643651FE35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2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C69F4-CABF-4520-BDD0-F6CBE699B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200k+</a:t>
            </a:r>
            <a:r>
              <a:rPr lang="en-US" sz="2400" dirty="0"/>
              <a:t> Zones |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40M+</a:t>
            </a:r>
            <a:r>
              <a:rPr lang="en-US" sz="2400" b="1" dirty="0"/>
              <a:t> </a:t>
            </a:r>
            <a:r>
              <a:rPr lang="en-US" sz="2400" dirty="0"/>
              <a:t>DNS records</a:t>
            </a:r>
          </a:p>
          <a:p>
            <a:r>
              <a:rPr lang="en-US" sz="2400" b="1" dirty="0"/>
              <a:t>Enforces standards </a:t>
            </a:r>
            <a:r>
              <a:rPr lang="en-US" sz="2400" dirty="0"/>
              <a:t>for all DNS entries</a:t>
            </a:r>
          </a:p>
          <a:p>
            <a:r>
              <a:rPr lang="en-US" sz="2400" b="1" dirty="0"/>
              <a:t>Fine-grained access controls </a:t>
            </a:r>
            <a:r>
              <a:rPr lang="en-US" sz="2400" dirty="0"/>
              <a:t>to improve security</a:t>
            </a:r>
          </a:p>
          <a:p>
            <a:r>
              <a:rPr lang="en-US" sz="2400" b="1" dirty="0"/>
              <a:t>Robust API </a:t>
            </a:r>
            <a:r>
              <a:rPr lang="en-US" sz="2400" dirty="0"/>
              <a:t>for integrations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(Why wouldn’t SKY want to take a look?)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97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6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VinylDNS logo">
            <a:extLst>
              <a:ext uri="{FF2B5EF4-FFF2-40B4-BE49-F238E27FC236}">
                <a16:creationId xmlns:a16="http://schemas.microsoft.com/office/drawing/2014/main" id="{681BC471-C8EB-48E7-8FA3-34AFBE00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4442" y="3185319"/>
            <a:ext cx="1462088" cy="48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1EC5F4-7850-45BC-A2E4-7C999DCEEC71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6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Slack is now rolling out dark mode on Android and iOS | Digit">
            <a:extLst>
              <a:ext uri="{FF2B5EF4-FFF2-40B4-BE49-F238E27FC236}">
                <a16:creationId xmlns:a16="http://schemas.microsoft.com/office/drawing/2014/main" id="{5BEBB2F2-767A-44DB-A347-C18A74144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175" y="3480894"/>
            <a:ext cx="1076446" cy="10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ira Implementation &amp; Integration Services | Appnovation">
            <a:extLst>
              <a:ext uri="{FF2B5EF4-FFF2-40B4-BE49-F238E27FC236}">
                <a16:creationId xmlns:a16="http://schemas.microsoft.com/office/drawing/2014/main" id="{DC44184F-A765-4BF8-AD56-AB03BCA4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37" y="3012527"/>
            <a:ext cx="1076446" cy="10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Image result for vinyldns logo images">
            <a:extLst>
              <a:ext uri="{FF2B5EF4-FFF2-40B4-BE49-F238E27FC236}">
                <a16:creationId xmlns:a16="http://schemas.microsoft.com/office/drawing/2014/main" id="{EC8D431E-E97B-4C72-BA68-F16D8E108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237" y="2997446"/>
            <a:ext cx="775979" cy="77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at you need to know about cloud web hosting">
            <a:extLst>
              <a:ext uri="{FF2B5EF4-FFF2-40B4-BE49-F238E27FC236}">
                <a16:creationId xmlns:a16="http://schemas.microsoft.com/office/drawing/2014/main" id="{C99A950A-DA3A-4CBD-B251-A5B7728B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023" y="2736984"/>
            <a:ext cx="1248137" cy="12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shirt, room&#10;&#10;Description automatically generated">
            <a:extLst>
              <a:ext uri="{FF2B5EF4-FFF2-40B4-BE49-F238E27FC236}">
                <a16:creationId xmlns:a16="http://schemas.microsoft.com/office/drawing/2014/main" id="{385CB5C1-9780-4928-80B0-5A9518C94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04" y="783166"/>
            <a:ext cx="5291667" cy="5291667"/>
          </a:xfrm>
          <a:prstGeom prst="rect">
            <a:avLst/>
          </a:prstGeom>
        </p:spPr>
      </p:pic>
      <p:pic>
        <p:nvPicPr>
          <p:cNvPr id="3076" name="Picture 4" descr="Tips You Need To Know Before Choosing Between GitHub Flow Or Git ...">
            <a:extLst>
              <a:ext uri="{FF2B5EF4-FFF2-40B4-BE49-F238E27FC236}">
                <a16:creationId xmlns:a16="http://schemas.microsoft.com/office/drawing/2014/main" id="{73F79340-1A3A-4A58-9EF0-098EC97F6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021" y="3012527"/>
            <a:ext cx="1392137" cy="7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Sky logo images">
            <a:extLst>
              <a:ext uri="{FF2B5EF4-FFF2-40B4-BE49-F238E27FC236}">
                <a16:creationId xmlns:a16="http://schemas.microsoft.com/office/drawing/2014/main" id="{AAD59610-8158-4E79-89DC-8721D0FF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347" y="1942349"/>
            <a:ext cx="1755800" cy="124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ore Logos">
            <a:extLst>
              <a:ext uri="{FF2B5EF4-FFF2-40B4-BE49-F238E27FC236}">
                <a16:creationId xmlns:a16="http://schemas.microsoft.com/office/drawing/2014/main" id="{77718F59-08FA-4796-BF28-07ABE0529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41" y="4088973"/>
            <a:ext cx="1939021" cy="109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00404-B81A-43FB-85AC-C28EC6336C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2387" y="1710911"/>
            <a:ext cx="1284153" cy="4756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DF8D25-059D-4391-9206-55A93419D077}"/>
              </a:ext>
            </a:extLst>
          </p:cNvPr>
          <p:cNvSpPr txBox="1"/>
          <p:nvPr/>
        </p:nvSpPr>
        <p:spPr>
          <a:xfrm>
            <a:off x="10313581" y="1010093"/>
            <a:ext cx="12698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London, UK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4A87F6-71C3-4792-B9D3-8CDFCD06468A}"/>
              </a:ext>
            </a:extLst>
          </p:cNvPr>
          <p:cNvSpPr txBox="1"/>
          <p:nvPr/>
        </p:nvSpPr>
        <p:spPr>
          <a:xfrm>
            <a:off x="203629" y="5179672"/>
            <a:ext cx="168411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Philadelphia, PA</a:t>
            </a:r>
          </a:p>
        </p:txBody>
      </p:sp>
      <p:pic>
        <p:nvPicPr>
          <p:cNvPr id="3094" name="Picture 22" descr="blocked icon png - Clip Art Library">
            <a:extLst>
              <a:ext uri="{FF2B5EF4-FFF2-40B4-BE49-F238E27FC236}">
                <a16:creationId xmlns:a16="http://schemas.microsoft.com/office/drawing/2014/main" id="{DF307567-7302-4598-808A-D6486F3A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50" y="2451853"/>
            <a:ext cx="1464231" cy="146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5CA55AF-9F3A-4499-8DDC-D05902D9920A}"/>
              </a:ext>
            </a:extLst>
          </p:cNvPr>
          <p:cNvSpPr/>
          <p:nvPr/>
        </p:nvSpPr>
        <p:spPr>
          <a:xfrm>
            <a:off x="0" y="0"/>
            <a:ext cx="6815328" cy="6729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8366A7-BA73-4A2C-921D-E225827A1DDC}"/>
              </a:ext>
            </a:extLst>
          </p:cNvPr>
          <p:cNvSpPr txBox="1"/>
          <p:nvPr/>
        </p:nvSpPr>
        <p:spPr>
          <a:xfrm>
            <a:off x="163550" y="6354242"/>
            <a:ext cx="1984389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michaelswinslow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8EB270-5B3A-43DA-ABA6-3E07FB50D7B4}"/>
              </a:ext>
            </a:extLst>
          </p:cNvPr>
          <p:cNvSpPr/>
          <p:nvPr/>
        </p:nvSpPr>
        <p:spPr>
          <a:xfrm>
            <a:off x="8334598" y="6272088"/>
            <a:ext cx="3576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2"/>
              </a:rPr>
              <a:t>https://www.blackillustrations.com/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5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334E-17 -1.85185E-6 L 0.08489 -0.1719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-73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10521 -0.02107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-10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10234 -0.09583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-479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11111E-6 L -0.08828 -0.29143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-14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0.00898 -0.29143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511</Words>
  <Application>Microsoft Office PowerPoint</Application>
  <PresentationFormat>Widescreen</PresentationFormat>
  <Paragraphs>142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Winslow, Michael</dc:creator>
  <cp:lastModifiedBy>Winslow, Michael</cp:lastModifiedBy>
  <cp:revision>4</cp:revision>
  <dcterms:created xsi:type="dcterms:W3CDTF">2020-06-19T07:38:48Z</dcterms:created>
  <dcterms:modified xsi:type="dcterms:W3CDTF">2020-06-19T22:37:44Z</dcterms:modified>
</cp:coreProperties>
</file>